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62" r:id="rId9"/>
    <p:sldId id="281" r:id="rId10"/>
    <p:sldId id="278" r:id="rId11"/>
    <p:sldId id="282" r:id="rId12"/>
    <p:sldId id="277" r:id="rId13"/>
    <p:sldId id="279" r:id="rId14"/>
    <p:sldId id="280" r:id="rId15"/>
    <p:sldId id="261" r:id="rId16"/>
    <p:sldId id="264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CCCF1-C766-425C-A5E6-20CE558E9235}" v="46" dt="2021-12-03T20:08:01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e Dixon" userId="2469ecf29c53db54" providerId="LiveId" clId="{FA8CCCF1-C766-425C-A5E6-20CE558E9235}"/>
    <pc:docChg chg="undo custSel delSld modSld">
      <pc:chgData name="Elise Dixon" userId="2469ecf29c53db54" providerId="LiveId" clId="{FA8CCCF1-C766-425C-A5E6-20CE558E9235}" dt="2021-12-03T20:02:29.360" v="39"/>
      <pc:docMkLst>
        <pc:docMk/>
      </pc:docMkLst>
      <pc:sldChg chg="addSp delSp modSp mod modTransition delAnim modAnim">
        <pc:chgData name="Elise Dixon" userId="2469ecf29c53db54" providerId="LiveId" clId="{FA8CCCF1-C766-425C-A5E6-20CE558E9235}" dt="2021-12-03T19:55:25.629" v="37"/>
        <pc:sldMkLst>
          <pc:docMk/>
          <pc:sldMk cId="1054993090" sldId="256"/>
        </pc:sldMkLst>
        <pc:picChg chg="add mod">
          <ac:chgData name="Elise Dixon" userId="2469ecf29c53db54" providerId="LiveId" clId="{FA8CCCF1-C766-425C-A5E6-20CE558E9235}" dt="2021-12-03T19:23:09.403" v="1"/>
          <ac:picMkLst>
            <pc:docMk/>
            <pc:sldMk cId="1054993090" sldId="256"/>
            <ac:picMk id="5" creationId="{36025948-A572-4DFE-B867-6317F6E6B5B3}"/>
          </ac:picMkLst>
        </pc:picChg>
        <pc:picChg chg="mod">
          <ac:chgData name="Elise Dixon" userId="2469ecf29c53db54" providerId="LiveId" clId="{FA8CCCF1-C766-425C-A5E6-20CE558E9235}" dt="2021-12-03T19:24:38.460" v="6"/>
          <ac:picMkLst>
            <pc:docMk/>
            <pc:sldMk cId="1054993090" sldId="256"/>
            <ac:picMk id="6" creationId="{BF96C046-07F2-4A96-B8DE-EAF9A82F51F1}"/>
          </ac:picMkLst>
        </pc:picChg>
        <pc:picChg chg="add mod">
          <ac:chgData name="Elise Dixon" userId="2469ecf29c53db54" providerId="LiveId" clId="{FA8CCCF1-C766-425C-A5E6-20CE558E9235}" dt="2021-12-03T19:24:35.463" v="4"/>
          <ac:picMkLst>
            <pc:docMk/>
            <pc:sldMk cId="1054993090" sldId="256"/>
            <ac:picMk id="7" creationId="{1F6C00AE-6202-4886-9E3A-6FE9E5F7F7FA}"/>
          </ac:picMkLst>
        </pc:picChg>
        <pc:picChg chg="del mod">
          <ac:chgData name="Elise Dixon" userId="2469ecf29c53db54" providerId="LiveId" clId="{FA8CCCF1-C766-425C-A5E6-20CE558E9235}" dt="2021-12-03T19:26:21.960" v="10" actId="478"/>
          <ac:picMkLst>
            <pc:docMk/>
            <pc:sldMk cId="1054993090" sldId="256"/>
            <ac:picMk id="8" creationId="{04EFC03A-5BFD-4C24-A728-B901D0B5268C}"/>
          </ac:picMkLst>
        </pc:picChg>
        <pc:picChg chg="add mod">
          <ac:chgData name="Elise Dixon" userId="2469ecf29c53db54" providerId="LiveId" clId="{FA8CCCF1-C766-425C-A5E6-20CE558E9235}" dt="2021-12-03T19:26:19.055" v="9"/>
          <ac:picMkLst>
            <pc:docMk/>
            <pc:sldMk cId="1054993090" sldId="256"/>
            <ac:picMk id="9" creationId="{1071F87C-234B-4E1F-BBCB-2E25BD07CDE2}"/>
          </ac:picMkLst>
        </pc:picChg>
        <pc:picChg chg="mod">
          <ac:chgData name="Elise Dixon" userId="2469ecf29c53db54" providerId="LiveId" clId="{FA8CCCF1-C766-425C-A5E6-20CE558E9235}" dt="2021-12-03T19:26:37.239" v="11" actId="1076"/>
          <ac:picMkLst>
            <pc:docMk/>
            <pc:sldMk cId="1054993090" sldId="256"/>
            <ac:picMk id="10" creationId="{0784339E-CD03-4B90-AE50-0206DE3F8211}"/>
          </ac:picMkLst>
        </pc:picChg>
        <pc:picChg chg="add mod">
          <ac:chgData name="Elise Dixon" userId="2469ecf29c53db54" providerId="LiveId" clId="{FA8CCCF1-C766-425C-A5E6-20CE558E9235}" dt="2021-12-03T19:34:06.665" v="13"/>
          <ac:picMkLst>
            <pc:docMk/>
            <pc:sldMk cId="1054993090" sldId="256"/>
            <ac:picMk id="11" creationId="{6675AA98-B00C-494F-9EBD-F78EF9E4F762}"/>
          </ac:picMkLst>
        </pc:picChg>
        <pc:picChg chg="add mod">
          <ac:chgData name="Elise Dixon" userId="2469ecf29c53db54" providerId="LiveId" clId="{FA8CCCF1-C766-425C-A5E6-20CE558E9235}" dt="2021-12-03T19:42:03.275" v="15"/>
          <ac:picMkLst>
            <pc:docMk/>
            <pc:sldMk cId="1054993090" sldId="256"/>
            <ac:picMk id="12" creationId="{AA287593-7EAD-4E62-A52A-EF0A6BC4C308}"/>
          </ac:picMkLst>
        </pc:picChg>
        <pc:picChg chg="add mod">
          <ac:chgData name="Elise Dixon" userId="2469ecf29c53db54" providerId="LiveId" clId="{FA8CCCF1-C766-425C-A5E6-20CE558E9235}" dt="2021-12-03T19:46:52.041" v="20"/>
          <ac:picMkLst>
            <pc:docMk/>
            <pc:sldMk cId="1054993090" sldId="256"/>
            <ac:picMk id="13" creationId="{62E26D13-6CF9-43BA-BC15-CF9BC969C62A}"/>
          </ac:picMkLst>
        </pc:picChg>
      </pc:sldChg>
      <pc:sldChg chg="modTransition">
        <pc:chgData name="Elise Dixon" userId="2469ecf29c53db54" providerId="LiveId" clId="{FA8CCCF1-C766-425C-A5E6-20CE558E9235}" dt="2021-12-03T19:55:25.629" v="37"/>
        <pc:sldMkLst>
          <pc:docMk/>
          <pc:sldMk cId="67057775" sldId="257"/>
        </pc:sldMkLst>
      </pc:sldChg>
      <pc:sldChg chg="modTransition modAnim">
        <pc:chgData name="Elise Dixon" userId="2469ecf29c53db54" providerId="LiveId" clId="{FA8CCCF1-C766-425C-A5E6-20CE558E9235}" dt="2021-12-03T19:55:25.629" v="37"/>
        <pc:sldMkLst>
          <pc:docMk/>
          <pc:sldMk cId="3512553278" sldId="258"/>
        </pc:sldMkLst>
      </pc:sldChg>
      <pc:sldChg chg="modTransition modAnim">
        <pc:chgData name="Elise Dixon" userId="2469ecf29c53db54" providerId="LiveId" clId="{FA8CCCF1-C766-425C-A5E6-20CE558E9235}" dt="2021-12-03T19:55:25.629" v="37"/>
        <pc:sldMkLst>
          <pc:docMk/>
          <pc:sldMk cId="596362880" sldId="259"/>
        </pc:sldMkLst>
      </pc:sldChg>
      <pc:sldChg chg="modTransition modAnim">
        <pc:chgData name="Elise Dixon" userId="2469ecf29c53db54" providerId="LiveId" clId="{FA8CCCF1-C766-425C-A5E6-20CE558E9235}" dt="2021-12-03T19:55:25.629" v="37"/>
        <pc:sldMkLst>
          <pc:docMk/>
          <pc:sldMk cId="1985218550" sldId="260"/>
        </pc:sldMkLst>
      </pc:sldChg>
      <pc:sldChg chg="modTransition">
        <pc:chgData name="Elise Dixon" userId="2469ecf29c53db54" providerId="LiveId" clId="{FA8CCCF1-C766-425C-A5E6-20CE558E9235}" dt="2021-12-03T19:55:25.629" v="37"/>
        <pc:sldMkLst>
          <pc:docMk/>
          <pc:sldMk cId="496390057" sldId="261"/>
        </pc:sldMkLst>
      </pc:sldChg>
      <pc:sldChg chg="modTransition">
        <pc:chgData name="Elise Dixon" userId="2469ecf29c53db54" providerId="LiveId" clId="{FA8CCCF1-C766-425C-A5E6-20CE558E9235}" dt="2021-12-03T19:55:25.629" v="37"/>
        <pc:sldMkLst>
          <pc:docMk/>
          <pc:sldMk cId="3559882661" sldId="262"/>
        </pc:sldMkLst>
      </pc:sldChg>
      <pc:sldChg chg="modTransition">
        <pc:chgData name="Elise Dixon" userId="2469ecf29c53db54" providerId="LiveId" clId="{FA8CCCF1-C766-425C-A5E6-20CE558E9235}" dt="2021-12-03T19:55:25.629" v="37"/>
        <pc:sldMkLst>
          <pc:docMk/>
          <pc:sldMk cId="2482517704" sldId="264"/>
        </pc:sldMkLst>
      </pc:sldChg>
      <pc:sldChg chg="modTransition modAnim">
        <pc:chgData name="Elise Dixon" userId="2469ecf29c53db54" providerId="LiveId" clId="{FA8CCCF1-C766-425C-A5E6-20CE558E9235}" dt="2021-12-03T19:55:25.629" v="37"/>
        <pc:sldMkLst>
          <pc:docMk/>
          <pc:sldMk cId="2441178116" sldId="270"/>
        </pc:sldMkLst>
      </pc:sldChg>
      <pc:sldChg chg="modTransition modAnim">
        <pc:chgData name="Elise Dixon" userId="2469ecf29c53db54" providerId="LiveId" clId="{FA8CCCF1-C766-425C-A5E6-20CE558E9235}" dt="2021-12-03T19:55:25.629" v="37"/>
        <pc:sldMkLst>
          <pc:docMk/>
          <pc:sldMk cId="58273985" sldId="271"/>
        </pc:sldMkLst>
      </pc:sldChg>
      <pc:sldChg chg="modTransition">
        <pc:chgData name="Elise Dixon" userId="2469ecf29c53db54" providerId="LiveId" clId="{FA8CCCF1-C766-425C-A5E6-20CE558E9235}" dt="2021-12-03T19:55:25.629" v="37"/>
        <pc:sldMkLst>
          <pc:docMk/>
          <pc:sldMk cId="3410284235" sldId="272"/>
        </pc:sldMkLst>
      </pc:sldChg>
      <pc:sldChg chg="modSp del mod">
        <pc:chgData name="Elise Dixon" userId="2469ecf29c53db54" providerId="LiveId" clId="{FA8CCCF1-C766-425C-A5E6-20CE558E9235}" dt="2021-12-03T19:44:07.987" v="18" actId="2696"/>
        <pc:sldMkLst>
          <pc:docMk/>
          <pc:sldMk cId="3532966856" sldId="276"/>
        </pc:sldMkLst>
        <pc:picChg chg="mod">
          <ac:chgData name="Elise Dixon" userId="2469ecf29c53db54" providerId="LiveId" clId="{FA8CCCF1-C766-425C-A5E6-20CE558E9235}" dt="2021-12-03T19:42:28.519" v="17" actId="1076"/>
          <ac:picMkLst>
            <pc:docMk/>
            <pc:sldMk cId="3532966856" sldId="276"/>
            <ac:picMk id="3" creationId="{E3FDA2CC-E4A1-48A6-B179-C3C02EBF2DB1}"/>
          </ac:picMkLst>
        </pc:picChg>
      </pc:sldChg>
      <pc:sldChg chg="modTransition modAnim">
        <pc:chgData name="Elise Dixon" userId="2469ecf29c53db54" providerId="LiveId" clId="{FA8CCCF1-C766-425C-A5E6-20CE558E9235}" dt="2021-12-03T20:02:29.360" v="39"/>
        <pc:sldMkLst>
          <pc:docMk/>
          <pc:sldMk cId="2524897732" sldId="277"/>
        </pc:sldMkLst>
      </pc:sldChg>
      <pc:sldChg chg="modSp mod modTransition modAnim">
        <pc:chgData name="Elise Dixon" userId="2469ecf29c53db54" providerId="LiveId" clId="{FA8CCCF1-C766-425C-A5E6-20CE558E9235}" dt="2021-12-03T19:55:25.629" v="37"/>
        <pc:sldMkLst>
          <pc:docMk/>
          <pc:sldMk cId="2376645261" sldId="278"/>
        </pc:sldMkLst>
        <pc:picChg chg="mod">
          <ac:chgData name="Elise Dixon" userId="2469ecf29c53db54" providerId="LiveId" clId="{FA8CCCF1-C766-425C-A5E6-20CE558E9235}" dt="2021-12-03T19:49:41.046" v="30" actId="1076"/>
          <ac:picMkLst>
            <pc:docMk/>
            <pc:sldMk cId="2376645261" sldId="278"/>
            <ac:picMk id="5" creationId="{C66F74DC-DE6A-4B36-B24A-1297B51F1CD3}"/>
          </ac:picMkLst>
        </pc:picChg>
      </pc:sldChg>
      <pc:sldChg chg="modSp mod modTransition modAnim">
        <pc:chgData name="Elise Dixon" userId="2469ecf29c53db54" providerId="LiveId" clId="{FA8CCCF1-C766-425C-A5E6-20CE558E9235}" dt="2021-12-03T19:55:25.629" v="37"/>
        <pc:sldMkLst>
          <pc:docMk/>
          <pc:sldMk cId="1691106400" sldId="279"/>
        </pc:sldMkLst>
        <pc:picChg chg="mod">
          <ac:chgData name="Elise Dixon" userId="2469ecf29c53db54" providerId="LiveId" clId="{FA8CCCF1-C766-425C-A5E6-20CE558E9235}" dt="2021-12-03T19:49:50.945" v="34" actId="1076"/>
          <ac:picMkLst>
            <pc:docMk/>
            <pc:sldMk cId="1691106400" sldId="279"/>
            <ac:picMk id="4" creationId="{DCE8B05A-ACB7-480F-B4EC-8FF05F4480C5}"/>
          </ac:picMkLst>
        </pc:picChg>
      </pc:sldChg>
      <pc:sldChg chg="modTransition modAnim">
        <pc:chgData name="Elise Dixon" userId="2469ecf29c53db54" providerId="LiveId" clId="{FA8CCCF1-C766-425C-A5E6-20CE558E9235}" dt="2021-12-03T19:55:25.629" v="37"/>
        <pc:sldMkLst>
          <pc:docMk/>
          <pc:sldMk cId="2066347858" sldId="280"/>
        </pc:sldMkLst>
      </pc:sldChg>
      <pc:sldChg chg="modTransition modAnim">
        <pc:chgData name="Elise Dixon" userId="2469ecf29c53db54" providerId="LiveId" clId="{FA8CCCF1-C766-425C-A5E6-20CE558E9235}" dt="2021-12-03T19:55:25.629" v="37"/>
        <pc:sldMkLst>
          <pc:docMk/>
          <pc:sldMk cId="3221305669" sldId="281"/>
        </pc:sldMkLst>
      </pc:sldChg>
      <pc:sldChg chg="modTransition modAnim">
        <pc:chgData name="Elise Dixon" userId="2469ecf29c53db54" providerId="LiveId" clId="{FA8CCCF1-C766-425C-A5E6-20CE558E9235}" dt="2021-12-03T20:02:26.763" v="38"/>
        <pc:sldMkLst>
          <pc:docMk/>
          <pc:sldMk cId="2846611311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7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2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0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89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7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5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9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8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4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hajournals.org/doi/full/10.1161/01.str.28.10.187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utterfly landing on pink flowers">
            <a:extLst>
              <a:ext uri="{FF2B5EF4-FFF2-40B4-BE49-F238E27FC236}">
                <a16:creationId xmlns:a16="http://schemas.microsoft.com/office/drawing/2014/main" id="{514DE347-0B68-4829-90FB-BFBC8EC934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7251" r="-1" b="814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B03410-8193-4FC4-B97A-DFDBE2916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7600" dirty="0"/>
              <a:t>Stroke: An Analysis of Predictive Factors for Intervention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79677-CAC5-4D40-95CD-F49F48A85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By Elise Dixon, Kyle Moran, and William Elijah-Clark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84339E-CD03-4B90-AE50-0206DE3F8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0" y="93934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9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375"/>
    </mc:Choice>
    <mc:Fallback>
      <p:transition spd="slow" advTm="8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1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  <p:extLst>
    <p:ext uri="{E180D4A7-C9FB-4DFB-919C-405C955672EB}">
      <p14:showEvtLst xmlns:p14="http://schemas.microsoft.com/office/powerpoint/2010/main">
        <p14:playEvt time="2621" objId="10"/>
        <p14:stopEvt time="780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4A59-47CA-4A6B-940B-6320C610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700" dirty="0"/>
              <a:t>(Multi-Variable Model #1 ROC Curve)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E9661-BC4C-4783-BFE0-138C0B896682}"/>
              </a:ext>
            </a:extLst>
          </p:cNvPr>
          <p:cNvSpPr txBox="1"/>
          <p:nvPr/>
        </p:nvSpPr>
        <p:spPr>
          <a:xfrm>
            <a:off x="723551" y="1929197"/>
            <a:ext cx="43439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The ROC curve for </a:t>
            </a:r>
            <a:r>
              <a:rPr lang="en-US" sz="2400" dirty="0" err="1">
                <a:latin typeface="Daytona Condensed Light" panose="020B0306030503040204" pitchFamily="34" charset="0"/>
              </a:rPr>
              <a:t>Age+BMI</a:t>
            </a:r>
            <a:r>
              <a:rPr lang="en-US" sz="2400" dirty="0">
                <a:latin typeface="Daytona Condensed Light" panose="020B0306030503040204" pitchFamily="34" charset="0"/>
              </a:rPr>
              <a:t> has the area of 0.8175, which would indicate predictive value. However, the addition of BMI only increases the area by 0.0004 units, and adds little additional predictive value.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798585E-20E4-4AB5-9AC9-F775BF152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21" y="1929197"/>
            <a:ext cx="3171051" cy="317105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51FC2B7-EDFF-42E8-9710-7E7A46290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72" y="1935589"/>
            <a:ext cx="3164658" cy="3158265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B9C9BA2D-B214-4773-816D-C5E4CBB60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472" y="5106640"/>
            <a:ext cx="2692256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Code: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proc logistic data=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StrokeData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 plots=ROC;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model stroke (event='1') = age BMI;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roc 'age' age;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roc 'BMI'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bmi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roccontrast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 reference('age')/estimate 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run;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6F74DC-DE6A-4B36-B24A-1297B51F1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75780" y="540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45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26"/>
    </mc:Choice>
    <mc:Fallback>
      <p:transition spd="slow" advTm="31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30924" objId="5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4A59-47CA-4A6B-940B-6320C610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700" dirty="0"/>
              <a:t>(Multi-Variable Model #2)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40C52-0937-420D-B4BA-28B6BE6429E6}"/>
              </a:ext>
            </a:extLst>
          </p:cNvPr>
          <p:cNvSpPr txBox="1"/>
          <p:nvPr/>
        </p:nvSpPr>
        <p:spPr>
          <a:xfrm>
            <a:off x="601130" y="1815382"/>
            <a:ext cx="589459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Glucose level is highly significant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Glucose p-value is &lt;0.0001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BMI is also statistically significant at a 95% confidence interval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BMI p-value is 0.0364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Likelihood ratio is 19.0573, indicating fit is better than for age alone.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Likelihood ratio p-value is &lt;0.0001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The Pearson Test p-value is 0.4503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The Homer-</a:t>
            </a:r>
            <a:r>
              <a:rPr lang="en-US" sz="2400" dirty="0" err="1">
                <a:latin typeface="Daytona Condensed Light" panose="020B0306030503040204" pitchFamily="34" charset="0"/>
              </a:rPr>
              <a:t>Lemeshow</a:t>
            </a:r>
            <a:r>
              <a:rPr lang="en-US" sz="2400" dirty="0">
                <a:latin typeface="Daytona Condensed Light" panose="020B0306030503040204" pitchFamily="34" charset="0"/>
              </a:rPr>
              <a:t> Test p-value is 0.5402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Both tests indicate the model fits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Model is Y= -0.00044+ 0.00795(glucose)-0.0320(BMI)+ε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Daytona Condensed Light" panose="020B0306030503040204" pitchFamily="34" charset="0"/>
            </a:endParaRP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CF73B45A-D779-4292-9302-2E1CC1255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03" y="1904004"/>
            <a:ext cx="2921650" cy="1011651"/>
          </a:xfr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06A2E9B-BB15-47B6-B8E9-FA9B41AD6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62" y="2930663"/>
            <a:ext cx="2144701" cy="90644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AE6F0EF8-D301-48A3-92B6-296FC16408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475" y="1815382"/>
            <a:ext cx="2788395" cy="2812502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CD1CFD79-ACC9-4855-B202-4A1D09906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38" y="3835437"/>
            <a:ext cx="2104237" cy="898348"/>
          </a:xfrm>
          <a:prstGeom prst="rect">
            <a:avLst/>
          </a:prstGeom>
        </p:spPr>
      </p:pic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54CCC52B-C4F9-48FA-8FD9-FF91645DDE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97" y="4752270"/>
            <a:ext cx="2258007" cy="7607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FDA2CC-E4A1-48A6-B179-C3C02EBF2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91875" y="540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1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95"/>
    </mc:Choice>
    <mc:Fallback>
      <p:transition spd="slow" advTm="4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2" objId="3"/>
        <p14:pauseEvt time="41495" objId="3"/>
        <p14:stopEvt time="41495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4A59-47CA-4A6B-940B-6320C610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700" dirty="0"/>
              <a:t>Multivariable #2 ROC Curve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68FBA08-04C4-4524-909C-3E236DC8A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82" y="1929197"/>
            <a:ext cx="3366624" cy="3260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DE9661-BC4C-4783-BFE0-138C0B896682}"/>
              </a:ext>
            </a:extLst>
          </p:cNvPr>
          <p:cNvSpPr txBox="1"/>
          <p:nvPr/>
        </p:nvSpPr>
        <p:spPr>
          <a:xfrm>
            <a:off x="723551" y="1929197"/>
            <a:ext cx="43439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The ROC curve for </a:t>
            </a:r>
            <a:r>
              <a:rPr lang="en-US" sz="2400" dirty="0" err="1">
                <a:latin typeface="Daytona Condensed Light" panose="020B0306030503040204" pitchFamily="34" charset="0"/>
              </a:rPr>
              <a:t>BMI+Glucose</a:t>
            </a:r>
            <a:r>
              <a:rPr lang="en-US" sz="2400" dirty="0">
                <a:latin typeface="Daytona Condensed Light" panose="020B0306030503040204" pitchFamily="34" charset="0"/>
              </a:rPr>
              <a:t> has the area of 0.6238, which would indicate predictive value. The model ROC curve has better predictive power than either BMI or glucose alone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0B71D794-C6B2-4A34-BB91-78D6F5C39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31" y="1929197"/>
            <a:ext cx="3260796" cy="326079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CBB221-9D27-4CF3-B659-2BC2B424839E}"/>
              </a:ext>
            </a:extLst>
          </p:cNvPr>
          <p:cNvSpPr txBox="1"/>
          <p:nvPr/>
        </p:nvSpPr>
        <p:spPr>
          <a:xfrm>
            <a:off x="1046817" y="4370894"/>
            <a:ext cx="36974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Code: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proc logistic data=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StrokeData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 plots=ROC;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model stroke (event='1') = glucose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bmi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/selection=backward;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roc 'glucose' glucose;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roc 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bmi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'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bmi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roccontrast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 reference('glucose')/estimate 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run;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82D39A-FE35-435D-B5BD-D4D55C1BE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0753" y="540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12"/>
    </mc:Choice>
    <mc:Fallback>
      <p:transition spd="slow" advTm="31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8" objId="4"/>
        <p14:pauseEvt time="229" objId="4"/>
        <p14:seekEvt time="229" objId="4" seek="104"/>
        <p14:resumeEvt time="230" objId="4"/>
        <p14:stopEvt time="30341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4A59-47CA-4A6B-940B-6320C610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700" dirty="0"/>
              <a:t>(Multi-Variable Model #2 Probability)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E9661-BC4C-4783-BFE0-138C0B896682}"/>
              </a:ext>
            </a:extLst>
          </p:cNvPr>
          <p:cNvSpPr txBox="1"/>
          <p:nvPr/>
        </p:nvSpPr>
        <p:spPr>
          <a:xfrm>
            <a:off x="724678" y="1903243"/>
            <a:ext cx="60870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Using predicted probabilities graphs, we can see the change in probability for a stroke with either BMI or glucose held constant.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Glucose behaves as expected when BMI is held constant, with probability &gt;50% for stroke at glucose&gt;125</a:t>
            </a:r>
          </a:p>
        </p:txBody>
      </p:sp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DDA302-FA0C-47B1-BD96-8DD780B43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26" y="1903243"/>
            <a:ext cx="4781296" cy="35699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7B7717-E190-44C4-BD4E-E81BD34D0ECA}"/>
              </a:ext>
            </a:extLst>
          </p:cNvPr>
          <p:cNvSpPr txBox="1"/>
          <p:nvPr/>
        </p:nvSpPr>
        <p:spPr>
          <a:xfrm>
            <a:off x="6686026" y="5477212"/>
            <a:ext cx="29298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Code for BMI held constant: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Daytona Condensed Light" panose="020B0306030503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proc logistic data=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StrokeData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 plots(only)=effect;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model stroke(event='1') = glucose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bmi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/influence;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run;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E8B05A-ACB7-480F-B4EC-8FF05F4480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58710" y="5991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0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98"/>
    </mc:Choice>
    <mc:Fallback>
      <p:transition spd="slow" advTm="28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11" objId="4"/>
        <p14:stopEvt time="27437" objId="4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4A59-47CA-4A6B-940B-6320C610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700" dirty="0"/>
              <a:t>(Multi-Variable Model #2 Probability)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E9661-BC4C-4783-BFE0-138C0B896682}"/>
              </a:ext>
            </a:extLst>
          </p:cNvPr>
          <p:cNvSpPr txBox="1"/>
          <p:nvPr/>
        </p:nvSpPr>
        <p:spPr>
          <a:xfrm>
            <a:off x="724678" y="1903243"/>
            <a:ext cx="60870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Using predicted probabilities graphs, we can see the change in probability for a stroke with either BMI or glucose held constant.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BMI has an unexpected interaction with glucose, with the probability of stroke &lt;50% at BMI&gt;31.1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B7717-E190-44C4-BD4E-E81BD34D0ECA}"/>
              </a:ext>
            </a:extLst>
          </p:cNvPr>
          <p:cNvSpPr txBox="1"/>
          <p:nvPr/>
        </p:nvSpPr>
        <p:spPr>
          <a:xfrm>
            <a:off x="6719424" y="5472912"/>
            <a:ext cx="31228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Code for </a:t>
            </a:r>
            <a:r>
              <a:rPr lang="en-US" altLang="en-US" sz="1200" dirty="0">
                <a:latin typeface="Daytona Condensed Light" panose="020B0306030503040204" pitchFamily="34" charset="0"/>
              </a:rPr>
              <a:t>Glucose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 held constant: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Daytona Condensed Light" panose="020B0306030503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proc logistic data=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StrokeData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 plots(only)=effect;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model stroke(event='1') = </a:t>
            </a:r>
            <a:r>
              <a:rPr lang="en-US" altLang="en-US" sz="1200" dirty="0" err="1">
                <a:latin typeface="Daytona Condensed Light" panose="020B0306030503040204" pitchFamily="34" charset="0"/>
              </a:rPr>
              <a:t>bmi</a:t>
            </a:r>
            <a:r>
              <a:rPr lang="en-US" altLang="en-US" sz="1200" dirty="0">
                <a:latin typeface="Daytona Condensed Light" panose="020B0306030503040204" pitchFamily="34" charset="0"/>
              </a:rPr>
              <a:t> glucose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/influence;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aytona Condensed Light" panose="020B0306030503040204" pitchFamily="34" charset="0"/>
              </a:rPr>
              <a:t>run;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B060998-5094-4B8F-8A85-1F407FFF5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69" y="1903243"/>
            <a:ext cx="4778953" cy="3578857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362C4F-08A3-4A4C-A658-BC0F058BC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26925" y="540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08"/>
    </mc:Choice>
    <mc:Fallback>
      <p:transition spd="slow" advTm="41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07" objId="8"/>
        <p14:stopEvt time="39650" objId="8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236A-D876-4209-94FC-98829865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0FD4B-8F35-4ED9-82DD-6E3D883B4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Daytona Condensed Light" panose="020B0604020202020204" pitchFamily="34" charset="0"/>
              </a:rPr>
              <a:t>Measurable health factors identified that are predictive of stroke</a:t>
            </a:r>
          </a:p>
          <a:p>
            <a:pPr lvl="1"/>
            <a:r>
              <a:rPr lang="en-US" sz="2000" dirty="0">
                <a:latin typeface="Daytona Condensed Light" panose="020B0604020202020204" pitchFamily="34" charset="0"/>
              </a:rPr>
              <a:t>Best to analyze risk associated with age separately from other factors</a:t>
            </a:r>
          </a:p>
          <a:p>
            <a:pPr lvl="1"/>
            <a:r>
              <a:rPr lang="en-US" sz="2000" dirty="0">
                <a:latin typeface="Daytona Condensed Light" panose="020B0604020202020204" pitchFamily="34" charset="0"/>
              </a:rPr>
              <a:t>Important to investigate collinearity with age of variable additions</a:t>
            </a:r>
          </a:p>
          <a:p>
            <a:pPr lvl="1"/>
            <a:r>
              <a:rPr lang="en-US" sz="2000" dirty="0">
                <a:latin typeface="Daytona Condensed Light" panose="020B0604020202020204" pitchFamily="34" charset="0"/>
              </a:rPr>
              <a:t>Further analysis on predictive factors</a:t>
            </a:r>
          </a:p>
          <a:p>
            <a:r>
              <a:rPr lang="en-US" sz="2400" dirty="0">
                <a:latin typeface="Daytona Condensed Light" panose="020B0604020202020204" pitchFamily="34" charset="0"/>
              </a:rPr>
              <a:t>Assessment of predictive health factors to benefit diagnostic practices in:</a:t>
            </a:r>
          </a:p>
          <a:p>
            <a:pPr lvl="1"/>
            <a:r>
              <a:rPr lang="en-US" sz="2400" dirty="0">
                <a:latin typeface="Daytona Condensed Light" panose="020B0604020202020204" pitchFamily="34" charset="0"/>
              </a:rPr>
              <a:t>Expand identification of at-risk population for target education/preventative diagnostic techniques at regular doctor’s visits</a:t>
            </a:r>
          </a:p>
          <a:p>
            <a:pPr lvl="1"/>
            <a:r>
              <a:rPr lang="en-US" dirty="0">
                <a:latin typeface="Daytona Condensed Light" panose="020B0604020202020204" pitchFamily="34" charset="0"/>
              </a:rPr>
              <a:t>intervention techniques and slowing/halting cardiovascular disease</a:t>
            </a:r>
          </a:p>
          <a:p>
            <a:pPr lvl="1"/>
            <a:r>
              <a:rPr lang="en-US" dirty="0">
                <a:latin typeface="Daytona Condensed Light" panose="020B0604020202020204" pitchFamily="34" charset="0"/>
              </a:rPr>
              <a:t>informing at-risk population of symptoms that require medical attention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AABBA5-FBD1-4B7C-96BC-56F5D7388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9991" y="8247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9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01"/>
    </mc:Choice>
    <mc:Fallback>
      <p:transition spd="slow" advTm="79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27" objId="4"/>
        <p14:stopEvt time="79218" objId="4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C3EB-B325-46F0-A09A-A6E12A45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59C44-4FE8-4BAC-8978-0ED5CD7AF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Daytona Condensed Light" panose="020B0604020202020204" pitchFamily="34" charset="0"/>
                <a:hlinkClick r:id="rId2"/>
              </a:rPr>
              <a:t>https://www.ahajournals.org/doi/full/10.1161/01.str.28.10.1871</a:t>
            </a:r>
            <a:endParaRPr lang="en-US" sz="2800" dirty="0">
              <a:latin typeface="Daytona Condensed Light" panose="020B0604020202020204" pitchFamily="34" charset="0"/>
            </a:endParaRPr>
          </a:p>
          <a:p>
            <a:r>
              <a:rPr lang="en-US" dirty="0">
                <a:latin typeface="Daytona Condensed Light" panose="020B0604020202020204" pitchFamily="34" charset="0"/>
              </a:rPr>
              <a:t>kaggle.com/</a:t>
            </a:r>
            <a:r>
              <a:rPr lang="en-US" dirty="0" err="1">
                <a:latin typeface="Daytona Condensed Light" panose="020B0604020202020204" pitchFamily="34" charset="0"/>
              </a:rPr>
              <a:t>fedesoriano</a:t>
            </a:r>
            <a:r>
              <a:rPr lang="en-US" dirty="0">
                <a:latin typeface="Daytona Condensed Light" panose="020B0604020202020204" pitchFamily="34" charset="0"/>
              </a:rPr>
              <a:t>/stroke-prediction-dataset</a:t>
            </a:r>
          </a:p>
          <a:p>
            <a:endParaRPr lang="en-US" dirty="0">
              <a:latin typeface="Daytona Condensed Light" panose="020B0604020202020204" pitchFamily="34" charset="0"/>
            </a:endParaRPr>
          </a:p>
          <a:p>
            <a:endParaRPr lang="en-US" dirty="0">
              <a:latin typeface="Daytona Condensed Light" panose="020B0604020202020204" pitchFamily="34" charset="0"/>
            </a:endParaRPr>
          </a:p>
          <a:p>
            <a:endParaRPr lang="en-US" dirty="0">
              <a:latin typeface="Daytona Condensed Light" panose="020B0604020202020204" pitchFamily="34" charset="0"/>
            </a:endParaRPr>
          </a:p>
          <a:p>
            <a:endParaRPr lang="en-US" dirty="0">
              <a:latin typeface="Daytona Condensed Light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+mj-lt"/>
              </a:rPr>
              <a:t>Thank you for watching!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1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9"/>
    </mc:Choice>
    <mc:Fallback>
      <p:transition spd="slow" advTm="322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03AF-A3AA-4974-AED2-816FE66F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F4D4B-0D57-43A1-8D82-A4E536C6B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>
                <a:latin typeface="Daytona Condensed Light" panose="020B0306030503040204" pitchFamily="34" charset="0"/>
              </a:rPr>
              <a:t>Name								Percent of Total Effort</a:t>
            </a:r>
          </a:p>
          <a:p>
            <a:pPr marL="0" indent="0">
              <a:buNone/>
            </a:pPr>
            <a:r>
              <a:rPr lang="en-US" sz="2400" dirty="0">
                <a:latin typeface="Daytona Condensed Light" panose="020B0306030503040204" pitchFamily="34" charset="0"/>
              </a:rPr>
              <a:t>Elise Dixon							35%</a:t>
            </a:r>
          </a:p>
          <a:p>
            <a:pPr marL="0" indent="0">
              <a:buNone/>
            </a:pPr>
            <a:r>
              <a:rPr lang="en-US" sz="2400" dirty="0">
                <a:latin typeface="Daytona Condensed Light" panose="020B0306030503040204" pitchFamily="34" charset="0"/>
              </a:rPr>
              <a:t>Kyle Moran							35%</a:t>
            </a:r>
          </a:p>
          <a:p>
            <a:pPr marL="0" indent="0">
              <a:buNone/>
            </a:pPr>
            <a:r>
              <a:rPr lang="en-US" sz="2400" dirty="0">
                <a:latin typeface="Daytona Condensed Light" panose="020B0306030503040204" pitchFamily="34" charset="0"/>
              </a:rPr>
              <a:t>William Elijah-Clark						30%</a:t>
            </a:r>
          </a:p>
        </p:txBody>
      </p:sp>
    </p:spTree>
    <p:extLst>
      <p:ext uri="{BB962C8B-B14F-4D97-AF65-F5344CB8AC3E}">
        <p14:creationId xmlns:p14="http://schemas.microsoft.com/office/powerpoint/2010/main" val="341028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4"/>
    </mc:Choice>
    <mc:Fallback>
      <p:transition spd="slow" advTm="381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6707-95B3-4C65-BFD9-2C8660AC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581A-41EC-415D-A918-95B41AA9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Daytona Condensed Light" panose="020B0604020202020204" pitchFamily="34" charset="0"/>
              </a:rPr>
              <a:t>Stroke is a leading cause of death and disability</a:t>
            </a:r>
          </a:p>
          <a:p>
            <a:r>
              <a:rPr lang="en-US" sz="2600" dirty="0">
                <a:latin typeface="Daytona Condensed Light" panose="020B0604020202020204" pitchFamily="34" charset="0"/>
              </a:rPr>
              <a:t>Few preventative practices especially for younger patients</a:t>
            </a:r>
          </a:p>
          <a:p>
            <a:r>
              <a:rPr lang="en-US" sz="2600" dirty="0">
                <a:latin typeface="Daytona Condensed Light" panose="020B0604020202020204" pitchFamily="34" charset="0"/>
              </a:rPr>
              <a:t>Most patients &lt;65 do not recognize common stroke symptoms </a:t>
            </a:r>
            <a:r>
              <a:rPr lang="en-US" sz="1100" dirty="0">
                <a:latin typeface="Daytona Condensed Light" panose="020B0604020202020204" pitchFamily="34" charset="0"/>
              </a:rPr>
              <a:t>(https://www.ahajournals.org/doi/full/10.1161/01.str.28.10.1871)</a:t>
            </a:r>
            <a:endParaRPr lang="en-US" sz="3200" dirty="0">
              <a:latin typeface="Daytona Condensed Light" panose="020B0604020202020204" pitchFamily="34" charset="0"/>
            </a:endParaRPr>
          </a:p>
          <a:p>
            <a:r>
              <a:rPr lang="en-US" sz="2600" dirty="0">
                <a:latin typeface="Daytona Condensed Light" panose="020B0604020202020204" pitchFamily="34" charset="0"/>
              </a:rPr>
              <a:t>Length of time from stroke to treatment critical to outcome</a:t>
            </a:r>
          </a:p>
          <a:p>
            <a:r>
              <a:rPr lang="en-US" sz="2600" dirty="0">
                <a:latin typeface="Daytona Condensed Light" panose="020B0604020202020204" pitchFamily="34" charset="0"/>
              </a:rPr>
              <a:t>Nearly half do not know they are having a stroke, delaying treatment </a:t>
            </a:r>
            <a:r>
              <a:rPr lang="en-US" sz="1100" dirty="0">
                <a:latin typeface="Daytona Condensed Light" panose="020B0604020202020204" pitchFamily="34" charset="0"/>
              </a:rPr>
              <a:t>(https://www.ahajournals.org/doi/full/10.1161/01.str.28.10.1871)</a:t>
            </a:r>
            <a:endParaRPr lang="en-US" sz="3200" dirty="0">
              <a:latin typeface="Daytona Condensed Light" panose="020B0604020202020204" pitchFamily="34" charset="0"/>
            </a:endParaRPr>
          </a:p>
          <a:p>
            <a:r>
              <a:rPr lang="en-US" sz="2400" dirty="0">
                <a:latin typeface="Daytona Condensed Light" panose="020B0604020202020204" pitchFamily="34" charset="0"/>
              </a:rPr>
              <a:t>Identify major risk factors for easy implementation of preventative practice in diagnosis of individual risk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9A49CD-3AF5-440C-9583-D767D0EF7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9383" y="8247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77"/>
    </mc:Choice>
    <mc:Fallback>
      <p:transition spd="slow" advTm="50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5"/>
        <p14:stopEvt time="50173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6BBA6-8F2C-4702-8910-F2FEE29B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FC85-63F3-4791-B8D0-3E45BD5AC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Daytona Condensed Light" panose="020B0604020202020204" pitchFamily="34" charset="0"/>
              </a:rPr>
              <a:t>The data was downloaded onto excel and imported into SAS as CSV </a:t>
            </a:r>
            <a:r>
              <a:rPr lang="en-US" sz="1000" dirty="0">
                <a:latin typeface="Daytona Condensed Light" panose="020B0604020202020204" pitchFamily="34" charset="0"/>
              </a:rPr>
              <a:t>kaggle.com/</a:t>
            </a:r>
            <a:r>
              <a:rPr lang="en-US" sz="1000" dirty="0" err="1">
                <a:latin typeface="Daytona Condensed Light" panose="020B0604020202020204" pitchFamily="34" charset="0"/>
              </a:rPr>
              <a:t>fedesoriano</a:t>
            </a:r>
            <a:r>
              <a:rPr lang="en-US" sz="1000" dirty="0">
                <a:latin typeface="Daytona Condensed Light" panose="020B0604020202020204" pitchFamily="34" charset="0"/>
              </a:rPr>
              <a:t>/stroke-prediction-dataset</a:t>
            </a:r>
            <a:endParaRPr lang="en-US" dirty="0">
              <a:latin typeface="Daytona Condensed Light" panose="020B0604020202020204" pitchFamily="34" charset="0"/>
            </a:endParaRPr>
          </a:p>
          <a:p>
            <a:r>
              <a:rPr lang="en-US" dirty="0">
                <a:latin typeface="Daytona Condensed Light" panose="020B0604020202020204" pitchFamily="34" charset="0"/>
              </a:rPr>
              <a:t>362 predictions</a:t>
            </a:r>
          </a:p>
          <a:p>
            <a:r>
              <a:rPr lang="en-US" dirty="0">
                <a:latin typeface="Daytona Condensed Light" panose="020B0604020202020204" pitchFamily="34" charset="0"/>
              </a:rPr>
              <a:t>Binary response: (Occurrence of) Stroke</a:t>
            </a:r>
          </a:p>
          <a:p>
            <a:r>
              <a:rPr lang="en-US" dirty="0">
                <a:latin typeface="Daytona Condensed Light" panose="020B0604020202020204" pitchFamily="34" charset="0"/>
              </a:rPr>
              <a:t>Predictors: Age, Glucose, BMI, Smoker (categorical)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87824D-8796-4FF4-A9EF-E6552BA9E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784224"/>
            <a:ext cx="487363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2749EE-5B3C-4E6F-9ED8-1FBFFE2C272F}"/>
              </a:ext>
            </a:extLst>
          </p:cNvPr>
          <p:cNvSpPr txBox="1"/>
          <p:nvPr/>
        </p:nvSpPr>
        <p:spPr>
          <a:xfrm>
            <a:off x="1069998" y="4481048"/>
            <a:ext cx="47103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PROC IMPORT CODE:</a:t>
            </a:r>
          </a:p>
          <a:p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FILENAME CSV "/home/u52292162/Assignments3064/Stroke.csv" TERMSTR=CRLF;</a:t>
            </a:r>
          </a:p>
          <a:p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PROC IMPORT DATAFILE=CSV</a:t>
            </a:r>
          </a:p>
          <a:p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	OUT=</a:t>
            </a:r>
            <a:r>
              <a:rPr lang="en-US" sz="1200" dirty="0" err="1">
                <a:latin typeface="Daytona Condensed Light" panose="020B0306030503040204" pitchFamily="34" charset="0"/>
                <a:cs typeface="Times New Roman" panose="02020603050405020304" pitchFamily="18" charset="0"/>
              </a:rPr>
              <a:t>StrokeData</a:t>
            </a:r>
            <a:endParaRPr lang="en-US" sz="1200" dirty="0">
              <a:latin typeface="Daytona Condensed Light" panose="020B030603050304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	DBMS=CSV</a:t>
            </a:r>
          </a:p>
          <a:p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	REPLACE;</a:t>
            </a:r>
          </a:p>
          <a:p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RUN;</a:t>
            </a:r>
          </a:p>
          <a:p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PROC PRINT DATA=</a:t>
            </a:r>
            <a:r>
              <a:rPr lang="en-US" sz="1200" dirty="0" err="1">
                <a:latin typeface="Daytona Condensed Light" panose="020B0306030503040204" pitchFamily="34" charset="0"/>
                <a:cs typeface="Times New Roman" panose="02020603050405020304" pitchFamily="18" charset="0"/>
              </a:rPr>
              <a:t>StrokeData</a:t>
            </a:r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; RUN;</a:t>
            </a:r>
          </a:p>
          <a:p>
            <a:r>
              <a:rPr lang="en-US" sz="1200" dirty="0">
                <a:latin typeface="Daytona Condensed Light" panose="020B0306030503040204" pitchFamily="34" charset="0"/>
                <a:cs typeface="Times New Roman" panose="02020603050405020304" pitchFamily="18" charset="0"/>
              </a:rPr>
              <a:t>FILENAME CSV;</a:t>
            </a:r>
          </a:p>
        </p:txBody>
      </p:sp>
    </p:spTree>
    <p:extLst>
      <p:ext uri="{BB962C8B-B14F-4D97-AF65-F5344CB8AC3E}">
        <p14:creationId xmlns:p14="http://schemas.microsoft.com/office/powerpoint/2010/main" val="351255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7"/>
    </mc:Choice>
    <mc:Fallback>
      <p:transition spd="slow" advTm="24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6"/>
        <p14:stopEvt time="24076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2975-95E3-4B50-AD5C-F978BAE3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75767-0FA8-4707-BE69-9C87836E6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7784"/>
            <a:ext cx="7084273" cy="295838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Daytona Condensed Light" panose="020B0604020202020204" pitchFamily="34" charset="0"/>
              </a:rPr>
              <a:t>362 of over 3000 observations</a:t>
            </a:r>
          </a:p>
          <a:p>
            <a:r>
              <a:rPr lang="en-US" sz="2400" dirty="0">
                <a:latin typeface="Daytona Condensed Light" panose="020B0604020202020204" pitchFamily="34" charset="0"/>
              </a:rPr>
              <a:t>3 categories removed (gender, urban/rural, married)</a:t>
            </a:r>
          </a:p>
          <a:p>
            <a:r>
              <a:rPr lang="en-US" sz="2400" dirty="0">
                <a:latin typeface="Daytona Condensed Light" panose="020B0604020202020204" pitchFamily="34" charset="0"/>
              </a:rPr>
              <a:t>Observations with unknown BMI removed</a:t>
            </a:r>
          </a:p>
          <a:p>
            <a:r>
              <a:rPr lang="en-US" sz="2400" dirty="0">
                <a:latin typeface="Daytona Condensed Light" panose="020B0604020202020204" pitchFamily="34" charset="0"/>
              </a:rPr>
              <a:t>Age has clearest logistic relationship</a:t>
            </a:r>
          </a:p>
          <a:p>
            <a:r>
              <a:rPr lang="en-US" sz="2400" dirty="0">
                <a:latin typeface="Daytona Condensed Light" panose="020B0604020202020204" pitchFamily="34" charset="0"/>
              </a:rPr>
              <a:t>Glucose potentially has logistic relationship</a:t>
            </a:r>
          </a:p>
          <a:p>
            <a:r>
              <a:rPr lang="en-US" sz="2400" dirty="0">
                <a:latin typeface="Daytona Condensed Light" panose="020B0604020202020204" pitchFamily="34" charset="0"/>
              </a:rPr>
              <a:t>BMI, smoker do not seem to have logistic relationship</a:t>
            </a:r>
            <a:endParaRPr lang="en-US" sz="2400" dirty="0"/>
          </a:p>
        </p:txBody>
      </p:sp>
      <p:pic>
        <p:nvPicPr>
          <p:cNvPr id="1028" name="Picture 4" descr="The SGScatter Procedure">
            <a:extLst>
              <a:ext uri="{FF2B5EF4-FFF2-40B4-BE49-F238E27FC236}">
                <a16:creationId xmlns:a16="http://schemas.microsoft.com/office/drawing/2014/main" id="{75E99245-9EAD-4A1B-9318-47A5EBE2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294" y="1827784"/>
            <a:ext cx="3944506" cy="295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7541BE5-DFBF-4B2D-98FA-D86995602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53" y="4932700"/>
            <a:ext cx="2328228" cy="173518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84334D2-4BC7-44CA-8BB2-C7BA5BF49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10" y="4923539"/>
            <a:ext cx="2328228" cy="174524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1A59A89-7276-4E7A-8BE6-EE99A99F2F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77" y="4923260"/>
            <a:ext cx="2335608" cy="1745248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A6D5E16-E594-4396-821B-451F25CDAD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118" y="4923260"/>
            <a:ext cx="2330682" cy="1745248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A5DC29-CCB1-4619-B1E7-6AD4707B7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79777" y="5472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6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96"/>
    </mc:Choice>
    <mc:Fallback>
      <p:transition spd="slow" advTm="36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6"/>
        <p14:stopEvt time="36696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4A59-47CA-4A6B-940B-6320C610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07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400" dirty="0"/>
              <a:t>single-variable #1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6A03-79A8-4ED7-AAE5-F7CFEE0F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6244330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Daytona Condensed Light" panose="020B0306030503040204" pitchFamily="34" charset="0"/>
              </a:rPr>
              <a:t>Glucose level is statistically significant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Daytona Condensed Light" panose="020B0306030503040204" pitchFamily="34" charset="0"/>
              </a:rPr>
              <a:t>Likelihood ratio at 14.5154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Daytona Condensed Light" panose="020B0306030503040204" pitchFamily="34" charset="0"/>
              </a:rPr>
              <a:t>Likelihood ratio p-value &lt;.0001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Daytona Condensed Light" panose="020B0306030503040204" pitchFamily="34" charset="0"/>
              </a:rPr>
              <a:t>Empirical logit plot is a good fit (some deviation)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Daytona Condensed Light" panose="020B0306030503040204" pitchFamily="34" charset="0"/>
              </a:rPr>
              <a:t>Glucose level is an effective predictor of stroke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Daytona Condensed Light" panose="020B0306030503040204" pitchFamily="34" charset="0"/>
              </a:rPr>
              <a:t>Our model for glucose to stroke is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Daytona Condensed Light" panose="020B0306030503040204" pitchFamily="34" charset="0"/>
              </a:rPr>
              <a:t>Y=-00698+0.00698(glucose)+ ε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Daytona Condensed Light" panose="020B0306030503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Daytona Condensed Light" panose="020B030603050304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Daytona Condensed Light" panose="020B0306030503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563E0-AD5D-4563-9C36-FDC52F64C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483" y="1911619"/>
            <a:ext cx="4458318" cy="334373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EBE841-DCFC-4BC1-AB25-20E2BE40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115" y="5460493"/>
            <a:ext cx="2534685" cy="6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95866F-246D-49AD-989B-28CBCD47E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00487" y="494494"/>
            <a:ext cx="487363" cy="48736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C1B3CF74-9BCF-4A9C-8057-93DF77090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82" y="5460493"/>
            <a:ext cx="1819337" cy="7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1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84"/>
    </mc:Choice>
    <mc:Fallback>
      <p:transition spd="slow" advTm="27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27396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4A59-47CA-4A6B-940B-6320C610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400" dirty="0"/>
              <a:t>single variable #2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78E412-7774-4C40-A0A8-5CB3A0A6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85" y="1904217"/>
            <a:ext cx="6301564" cy="4251960"/>
          </a:xfrm>
        </p:spPr>
        <p:txBody>
          <a:bodyPr>
            <a:noAutofit/>
          </a:bodyPr>
          <a:lstStyle/>
          <a:p>
            <a:pPr indent="0">
              <a:lnSpc>
                <a:spcPts val="2300"/>
              </a:lnSpc>
            </a:pPr>
            <a:r>
              <a:rPr lang="en-US" sz="2400" dirty="0">
                <a:latin typeface="Daytona Condensed Light" panose="020B0306030503040204" pitchFamily="34" charset="0"/>
              </a:rPr>
              <a:t>Our alternate single-variable model compares age to the likelihood of a stroke.</a:t>
            </a:r>
          </a:p>
          <a:p>
            <a:pPr indent="0">
              <a:lnSpc>
                <a:spcPts val="2300"/>
              </a:lnSpc>
            </a:pPr>
            <a:r>
              <a:rPr lang="en-US" sz="2400" dirty="0">
                <a:latin typeface="Daytona Condensed Light" panose="020B0306030503040204" pitchFamily="34" charset="0"/>
              </a:rPr>
              <a:t>With our SAS output, we can determine the single variable model:</a:t>
            </a:r>
          </a:p>
          <a:p>
            <a:pPr lvl="1" indent="0">
              <a:lnSpc>
                <a:spcPts val="2300"/>
              </a:lnSpc>
            </a:pPr>
            <a:r>
              <a:rPr lang="en-US" dirty="0">
                <a:latin typeface="Daytona Condensed Light" panose="020B0306030503040204" pitchFamily="34" charset="0"/>
              </a:rPr>
              <a:t>Y= -4.7865 + 0.0810(age)+ε</a:t>
            </a:r>
          </a:p>
          <a:p>
            <a:pPr indent="0">
              <a:lnSpc>
                <a:spcPts val="2300"/>
              </a:lnSpc>
            </a:pPr>
            <a:r>
              <a:rPr lang="en-US" sz="2400" dirty="0">
                <a:latin typeface="Daytona Condensed Light" panose="020B0306030503040204" pitchFamily="34" charset="0"/>
              </a:rPr>
              <a:t>We can also determine the point estimate of glucose as 1.084 per unit </a:t>
            </a:r>
          </a:p>
          <a:p>
            <a:pPr indent="0">
              <a:lnSpc>
                <a:spcPts val="2300"/>
              </a:lnSpc>
            </a:pPr>
            <a:r>
              <a:rPr lang="en-US" sz="2400" dirty="0">
                <a:latin typeface="Daytona Condensed Light" panose="020B0306030503040204" pitchFamily="34" charset="0"/>
              </a:rPr>
              <a:t>We can verify goodness-of fit with Pearson and Homer-</a:t>
            </a:r>
            <a:r>
              <a:rPr lang="en-US" sz="2400" dirty="0" err="1">
                <a:latin typeface="Daytona Condensed Light" panose="020B0306030503040204" pitchFamily="34" charset="0"/>
              </a:rPr>
              <a:t>Lemeshow</a:t>
            </a:r>
            <a:r>
              <a:rPr lang="en-US" sz="2400" dirty="0">
                <a:latin typeface="Daytona Condensed Light" panose="020B0306030503040204" pitchFamily="34" charset="0"/>
              </a:rPr>
              <a:t> tests</a:t>
            </a:r>
          </a:p>
          <a:p>
            <a:pPr indent="0">
              <a:lnSpc>
                <a:spcPts val="2300"/>
              </a:lnSpc>
            </a:pPr>
            <a:r>
              <a:rPr lang="en-US" sz="2400" dirty="0">
                <a:latin typeface="Daytona Condensed Light" panose="020B0306030503040204" pitchFamily="34" charset="0"/>
              </a:rPr>
              <a:t>Finally, we can also verify goodness-of-fit with our Likelihood Ratio at 127.1526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2D9BCC-9B05-4FDF-93EE-FB77C96F9C7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3776" y="608055"/>
            <a:ext cx="487363" cy="48736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850B731-52C4-411A-91F3-C0ECBD2AF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49" y="1893731"/>
            <a:ext cx="4214036" cy="3142994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6A2EF3A-4EF3-4371-AF6B-46EB77FB1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63" y="5111213"/>
            <a:ext cx="2562583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7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81"/>
    </mc:Choice>
    <mc:Fallback>
      <p:transition spd="slow" advTm="3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35094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6B9F-0DB6-43AA-AFCE-7E8F9DC7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700" dirty="0"/>
              <a:t>single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35F6-E07C-4DC3-9BFF-766472E3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Daytona Condensed Light" panose="020B0306030503040204" pitchFamily="34" charset="0"/>
              </a:rPr>
              <a:t>Best models seems to be Age and Glucose as predictors; model suggests high predictive significance with a likelihood ratio &lt;.001</a:t>
            </a:r>
          </a:p>
          <a:p>
            <a:pPr mar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Daytona Condensed Light" panose="020B0306030503040204" pitchFamily="34" charset="0"/>
              </a:rPr>
              <a:t>Predicted Values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	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Daytona Condensed Light" panose="020B0306030503040204" pitchFamily="34" charset="0"/>
              </a:rPr>
              <a:t>                    Age ROC Curve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  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                  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Daytona Condensed Light" panose="020B0306030503040204" pitchFamily="34" charset="0"/>
              </a:rPr>
              <a:t>Glucose ROC Curve</a:t>
            </a: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BC02DF-FFE5-4618-A2B6-8D99D7BC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95538"/>
            <a:ext cx="3535997" cy="189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564BB5-1583-4D53-A651-2FD4BFF9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507" y="3429000"/>
            <a:ext cx="3060584" cy="308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2B78AF8-5D93-4158-9A9D-3409F1A4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925" y="3468183"/>
            <a:ext cx="3060584" cy="304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3C18D7-FE60-45B2-8FFB-9126968B2E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88" end="8247.140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20854" y="5405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20"/>
    </mc:Choice>
    <mc:Fallback>
      <p:transition spd="slow" advTm="4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44108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C7B8-6D6A-4636-BA33-EB33F152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700" dirty="0"/>
              <a:t>Multi-variable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EFA2-C1EA-448C-98AF-01E761D4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Daytona Condensed Light" panose="020B0604020202020204" pitchFamily="34" charset="0"/>
              </a:rPr>
              <a:t>VIF is &lt;1.2 for all variables (glucose highest at 1.16)</a:t>
            </a:r>
          </a:p>
          <a:p>
            <a:r>
              <a:rPr lang="en-US" dirty="0">
                <a:latin typeface="Daytona Condensed Light" panose="020B0604020202020204" pitchFamily="34" charset="0"/>
              </a:rPr>
              <a:t>Age and smoker highly correlated because smoking has sharply decreased in popularity over time</a:t>
            </a:r>
          </a:p>
          <a:p>
            <a:r>
              <a:rPr lang="en-US" dirty="0">
                <a:latin typeface="Daytona Condensed Light" panose="020B0604020202020204" pitchFamily="34" charset="0"/>
              </a:rPr>
              <a:t>Selection methods inconclusive because of the high predictability of age</a:t>
            </a:r>
          </a:p>
          <a:p>
            <a:pPr lvl="1"/>
            <a:r>
              <a:rPr lang="en-US" sz="2800" dirty="0">
                <a:latin typeface="Daytona Condensed Light" panose="020B0604020202020204" pitchFamily="34" charset="0"/>
              </a:rPr>
              <a:t>Objective is diagnosing risk, so should age be removed?</a:t>
            </a:r>
          </a:p>
          <a:p>
            <a:pPr lvl="1"/>
            <a:r>
              <a:rPr lang="en-US" sz="2800" dirty="0">
                <a:latin typeface="Daytona Condensed Light" panose="020B0604020202020204" pitchFamily="34" charset="0"/>
              </a:rPr>
              <a:t>Further analysis indicates age, glucose, and smoker are correlated, but BMI seems significant and non-multicollinear</a:t>
            </a: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538376-7AB5-48BF-8285-CBF6372E8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3259" y="6215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8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19"/>
    </mc:Choice>
    <mc:Fallback>
      <p:transition spd="slow" advTm="56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56619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A3FD0E3E-CC2D-4580-A854-13640C3FB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900" y="1815609"/>
            <a:ext cx="3036700" cy="3045066"/>
          </a:xfrm>
          <a:prstGeom prst="rect">
            <a:avLst/>
          </a:prstGeom>
        </p:spPr>
      </p:pic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2B370BA4-4FEC-4758-9F1C-27AB006C2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14" y="3891657"/>
            <a:ext cx="2567870" cy="861819"/>
          </a:xfr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E33EF00E-4AB5-4A9B-9A5D-84478B6B0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4415"/>
            <a:ext cx="2799598" cy="1041896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3512DA8-56A6-48A5-B5B7-3006544BF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03" y="2928604"/>
            <a:ext cx="2393031" cy="1012781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72BC6DFE-8D72-49C1-B47E-F8EDEBA0D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38" y="4810606"/>
            <a:ext cx="2148242" cy="908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EA4A59-47CA-4A6B-940B-6320C610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 and Analysis</a:t>
            </a:r>
            <a:br>
              <a:rPr lang="en-US" dirty="0"/>
            </a:br>
            <a:r>
              <a:rPr lang="en-US" sz="2700" dirty="0"/>
              <a:t>(Multi-Variable Model #1)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40C52-0937-420D-B4BA-28B6BE6429E6}"/>
              </a:ext>
            </a:extLst>
          </p:cNvPr>
          <p:cNvSpPr txBox="1"/>
          <p:nvPr/>
        </p:nvSpPr>
        <p:spPr>
          <a:xfrm>
            <a:off x="645302" y="1814187"/>
            <a:ext cx="589459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Age is highly significant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Age p-value is &lt;0.0001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BMI p-value is 0.7167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BMI might not show improvement due to how significant age is by itself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Likelihood ratio is 127.2846, indicating fit is better than for age alone.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Likelihood ratio p-value is &lt;0.0001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The Pearson Test p-value is 0.7944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The Homer-</a:t>
            </a:r>
            <a:r>
              <a:rPr lang="en-US" sz="2400" dirty="0" err="1">
                <a:latin typeface="Daytona Condensed Light" panose="020B0306030503040204" pitchFamily="34" charset="0"/>
              </a:rPr>
              <a:t>Lemeshow</a:t>
            </a:r>
            <a:r>
              <a:rPr lang="en-US" sz="2400" dirty="0">
                <a:latin typeface="Daytona Condensed Light" panose="020B0306030503040204" pitchFamily="34" charset="0"/>
              </a:rPr>
              <a:t> Test p-value is 0.5567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Both tests indicate the model fits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aytona Condensed Light" panose="020B0306030503040204" pitchFamily="34" charset="0"/>
              </a:rPr>
              <a:t>Model is Y= -4.5649 + 0.0806(age)-0.00616(BMI)+ε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Daytona Condensed Light" panose="020B0306030503040204" pitchFamily="34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80A22D-5F5F-4ECB-BCFB-203A0F215C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94220" y="5871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05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74"/>
    </mc:Choice>
    <mc:Fallback>
      <p:transition spd="slow" advTm="46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45741" objId="4"/>
      </p14:showEvtLst>
    </p:ext>
  </p:extLst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1230</Words>
  <Application>Microsoft Office PowerPoint</Application>
  <PresentationFormat>Widescreen</PresentationFormat>
  <Paragraphs>119</Paragraphs>
  <Slides>17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Unicode MS</vt:lpstr>
      <vt:lpstr>Daytona Condensed Light</vt:lpstr>
      <vt:lpstr>Modern Love</vt:lpstr>
      <vt:lpstr>The Hand</vt:lpstr>
      <vt:lpstr>SketchyVTI</vt:lpstr>
      <vt:lpstr>Stroke: An Analysis of Predictive Factors for Intervention</vt:lpstr>
      <vt:lpstr>Motivation</vt:lpstr>
      <vt:lpstr>Data Description</vt:lpstr>
      <vt:lpstr>Data Exploration</vt:lpstr>
      <vt:lpstr>Model Fitting and Analysis single-variable #1</vt:lpstr>
      <vt:lpstr>Model Fitting and Analysis single variable #2</vt:lpstr>
      <vt:lpstr>Model Fitting and Analysis single variable</vt:lpstr>
      <vt:lpstr>Model Fitting and Analysis Multi-variable analysis</vt:lpstr>
      <vt:lpstr>Model Fitting and Analysis (Multi-Variable Model #1)</vt:lpstr>
      <vt:lpstr>Model Fitting and Analysis (Multi-Variable Model #1 ROC Curve)</vt:lpstr>
      <vt:lpstr>Model Fitting and Analysis (Multi-Variable Model #2)</vt:lpstr>
      <vt:lpstr>Model Fitting and Analysis Multivariable #2 ROC Curve</vt:lpstr>
      <vt:lpstr>Model Fitting and Analysis (Multi-Variable Model #2 Probability)</vt:lpstr>
      <vt:lpstr>Model Fitting and Analysis (Multi-Variable Model #2 Probability)</vt:lpstr>
      <vt:lpstr>Conclusions</vt:lpstr>
      <vt:lpstr>Bibliography</vt:lpstr>
      <vt:lpstr>Percentage of Effort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Stroke: an analysis of predictive factors</dc:title>
  <dc:creator>Elise Dixon</dc:creator>
  <cp:lastModifiedBy>Elise Dixon</cp:lastModifiedBy>
  <cp:revision>17</cp:revision>
  <dcterms:created xsi:type="dcterms:W3CDTF">2021-11-29T19:57:04Z</dcterms:created>
  <dcterms:modified xsi:type="dcterms:W3CDTF">2021-12-03T20:08:12Z</dcterms:modified>
</cp:coreProperties>
</file>